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920240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400" b="1" lang="ko-KR">
                <a:solidFill>
                  <a:srgbClr val="2563A6"/>
                </a:solidFill>
                <a:latin typeface="Malgun Gothic"/>
                <a:ea typeface="Malgun Gothic"/>
              </a:rPr>
              <a:t>마케팅 캠페인 분석</a:t>
            </a:r>
          </a:p>
        </p:txBody>
      </p:sp>
      <p:sp>
        <p:nvSpPr>
          <p:cNvPr id="4" name="Rectangle 3"/>
          <p:cNvSpPr/>
          <p:nvPr/>
        </p:nvSpPr>
        <p:spPr>
          <a:xfrm>
            <a:off x="896112" y="2816352"/>
            <a:ext cx="1097280" cy="54864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6112" y="3182112"/>
            <a:ext cx="96012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 lang="ko-KR">
                <a:solidFill>
                  <a:srgbClr val="2563A6"/>
                </a:solidFill>
                <a:latin typeface="Malgun Gothic"/>
                <a:ea typeface="Malgun Gothic"/>
              </a:rPr>
              <a:t>데이터 출처  Cloudflare D1 (bike) · 원본 CSV: bike.cvs.csv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112" y="3730752"/>
            <a:ext cx="594360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 lang="ko-KR">
                <a:solidFill>
                  <a:srgbClr val="2563A6"/>
                </a:solidFill>
                <a:latin typeface="Malgun Gothic"/>
                <a:ea typeface="Malgun Gothic"/>
              </a:rPr>
              <a:t>작성자  [이름]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614476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lang="ko-KR">
                <a:solidFill>
                  <a:srgbClr val="2563A6"/>
                </a:solidFill>
                <a:latin typeface="Malgun Gothic"/>
                <a:ea typeface="Malgun Gothic"/>
              </a:rPr>
              <a:t>200,000개 캠페인 · 2021년 데이터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12344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lang="ko-KR">
                <a:solidFill>
                  <a:srgbClr val="2563A6"/>
                </a:solidFill>
                <a:latin typeface="Malgun Gothic"/>
                <a:ea typeface="Malgun Gothic"/>
              </a:rPr>
              <a:t>질문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76072"/>
            <a:ext cx="1110996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1" lang="ko-KR">
                <a:solidFill>
                  <a:srgbClr val="2563A6"/>
                </a:solidFill>
                <a:latin typeface="Malgun Gothic"/>
                <a:ea typeface="Malgun Gothic"/>
              </a:rPr>
              <a:t>캠페인 유형별 평균 전환율은 어떻게 다른가?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15568"/>
            <a:ext cx="11155680" cy="22860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campaign_type_conversion_ra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138" y="1298448"/>
            <a:ext cx="6243203" cy="374903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059168" y="1417320"/>
            <a:ext cx="50292" cy="3337560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33488" y="1481328"/>
            <a:ext cx="3611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lang="ko-KR">
                <a:solidFill>
                  <a:srgbClr val="2563A6"/>
                </a:solidFill>
                <a:latin typeface="Malgun Gothic"/>
                <a:ea typeface="Malgun Gothic"/>
              </a:rPr>
              <a:t>결과 숫자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33488" y="1901952"/>
            <a:ext cx="3840480" cy="2240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lang="ko-KR">
                <a:solidFill>
                  <a:srgbClr val="2563A6"/>
                </a:solidFill>
                <a:latin typeface="Malgun Gothic"/>
                <a:ea typeface="Malgun Gothic"/>
              </a:rPr>
              <a:t>Influencer 8.0315%, Email 7.9788%로 최고·최저 차이는 약 0.05%p다.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5276088"/>
            <a:ext cx="11155680" cy="22860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5422392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lang="ko-KR">
                <a:solidFill>
                  <a:srgbClr val="2563A6"/>
                </a:solidFill>
                <a:latin typeface="Malgun Gothic"/>
                <a:ea typeface="Malgun Gothic"/>
              </a:rPr>
              <a:t>해석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596128"/>
            <a:ext cx="108356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50" b="0" lang="ko-KR">
                <a:solidFill>
                  <a:srgbClr val="2563A6"/>
                </a:solidFill>
                <a:latin typeface="Malgun Gothic"/>
                <a:ea typeface="Malgun Gothic"/>
              </a:rPr>
              <a:t>캠페인 유형별 평균 전환율은 모두 약 8%로 비슷하게 나타났다. Influencer가 8.0315%로 가장 높고 Email이 7.9788%로 가장 낮았지만, 차이는 약 0.05%p로 작았다.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27080" y="6629400"/>
            <a:ext cx="77724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0" lang="ko-KR">
                <a:solidFill>
                  <a:srgbClr val="2563A6"/>
                </a:solidFill>
                <a:latin typeface="Malgun Gothic"/>
                <a:ea typeface="Malgun Gothic"/>
              </a:rPr>
              <a:t>02 / 05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12344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lang="ko-KR">
                <a:solidFill>
                  <a:srgbClr val="2563A6"/>
                </a:solidFill>
                <a:latin typeface="Malgun Gothic"/>
                <a:ea typeface="Malgun Gothic"/>
              </a:rPr>
              <a:t>질문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76072"/>
            <a:ext cx="1110996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1" lang="ko-KR">
                <a:solidFill>
                  <a:srgbClr val="2563A6"/>
                </a:solidFill>
                <a:latin typeface="Malgun Gothic"/>
                <a:ea typeface="Malgun Gothic"/>
              </a:rPr>
              <a:t>캠페인 기간이 길수록 평균 노출수와 클릭수는 어떻게 달라지는가?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15568"/>
            <a:ext cx="11155680" cy="22860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duration_impressions_click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086" y="1298448"/>
            <a:ext cx="4443306" cy="374903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059168" y="1417320"/>
            <a:ext cx="50292" cy="3337560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33488" y="1481328"/>
            <a:ext cx="3611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lang="ko-KR">
                <a:solidFill>
                  <a:srgbClr val="2563A6"/>
                </a:solidFill>
                <a:latin typeface="Malgun Gothic"/>
                <a:ea typeface="Malgun Gothic"/>
              </a:rPr>
              <a:t>결과 숫자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33488" y="1901952"/>
            <a:ext cx="3840480" cy="2240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lang="ko-KR">
                <a:solidFill>
                  <a:srgbClr val="2563A6"/>
                </a:solidFill>
                <a:latin typeface="Malgun Gothic"/>
                <a:ea typeface="Malgun Gothic"/>
              </a:rPr>
              <a:t>15일 캠페인 평균 노출수는 5,539.05회로 가장 높고, 평균 클릭수는 기간별 549.17~550.25회다.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5276088"/>
            <a:ext cx="11155680" cy="22860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5422392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lang="ko-KR">
                <a:solidFill>
                  <a:srgbClr val="2563A6"/>
                </a:solidFill>
                <a:latin typeface="Malgun Gothic"/>
                <a:ea typeface="Malgun Gothic"/>
              </a:rPr>
              <a:t>해석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596128"/>
            <a:ext cx="108356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50" b="0" lang="ko-KR">
                <a:solidFill>
                  <a:srgbClr val="2563A6"/>
                </a:solidFill>
                <a:latin typeface="Malgun Gothic"/>
                <a:ea typeface="Malgun Gothic"/>
              </a:rPr>
              <a:t>캠페인 기간이 길어져도 평균 노출수와 클릭수가 꾸준히 증가하지는 않았다. 평균 노출수는 15일 캠페인에서 가장 높았고, 평균 클릭수는 모든 기간에서 약 549~550회로 거의 비슷했다.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27080" y="6629400"/>
            <a:ext cx="77724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0" lang="ko-KR">
                <a:solidFill>
                  <a:srgbClr val="2563A6"/>
                </a:solidFill>
                <a:latin typeface="Malgun Gothic"/>
                <a:ea typeface="Malgun Gothic"/>
              </a:rPr>
              <a:t>03 / 05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12344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lang="ko-KR">
                <a:solidFill>
                  <a:srgbClr val="2563A6"/>
                </a:solidFill>
                <a:latin typeface="Malgun Gothic"/>
                <a:ea typeface="Malgun Gothic"/>
              </a:rPr>
              <a:t>질문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76072"/>
            <a:ext cx="1110996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1" lang="ko-KR">
                <a:solidFill>
                  <a:srgbClr val="2563A6"/>
                </a:solidFill>
                <a:latin typeface="Malgun Gothic"/>
                <a:ea typeface="Malgun Gothic"/>
              </a:rPr>
              <a:t>참여 점수가 높을수록 전환율도 높아지는가?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15568"/>
            <a:ext cx="11155680" cy="22860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engagement_conversion_ra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086" y="1298448"/>
            <a:ext cx="6239306" cy="374903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059168" y="1417320"/>
            <a:ext cx="50292" cy="3337560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33488" y="1481328"/>
            <a:ext cx="3611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lang="ko-KR">
                <a:solidFill>
                  <a:srgbClr val="2563A6"/>
                </a:solidFill>
                <a:latin typeface="Malgun Gothic"/>
                <a:ea typeface="Malgun Gothic"/>
              </a:rPr>
              <a:t>결과 숫자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33488" y="1901952"/>
            <a:ext cx="3840480" cy="2240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lang="ko-KR">
                <a:solidFill>
                  <a:srgbClr val="2563A6"/>
                </a:solidFill>
                <a:latin typeface="Malgun Gothic"/>
                <a:ea typeface="Malgun Gothic"/>
              </a:rPr>
              <a:t>점수별 평균 전환율은 7.9798~8.0544%이고, 전체 Pearson 상관계수는 −0.0006이다.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5276088"/>
            <a:ext cx="11155680" cy="22860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5422392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lang="ko-KR">
                <a:solidFill>
                  <a:srgbClr val="2563A6"/>
                </a:solidFill>
                <a:latin typeface="Malgun Gothic"/>
                <a:ea typeface="Malgun Gothic"/>
              </a:rPr>
              <a:t>해석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596128"/>
            <a:ext cx="108356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50" b="0" lang="ko-KR">
                <a:solidFill>
                  <a:srgbClr val="2563A6"/>
                </a:solidFill>
                <a:latin typeface="Malgun Gothic"/>
                <a:ea typeface="Malgun Gothic"/>
              </a:rPr>
              <a:t>참여 점수별 평균 전환율은 모두 약 8%였으며, 점수가 높아질수록 전환율이 높아지는 일관된 경향은 없었다. 전체 상관계수도 −0.0006으로 0에 가까워 두 변수 간 뚜렷한 선형 관계는 관찰되지 않았다.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27080" y="6629400"/>
            <a:ext cx="77724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0" lang="ko-KR">
                <a:solidFill>
                  <a:srgbClr val="2563A6"/>
                </a:solidFill>
                <a:latin typeface="Malgun Gothic"/>
                <a:ea typeface="Malgun Gothic"/>
              </a:rPr>
              <a:t>04 / 05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502920"/>
            <a:ext cx="107899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 lang="ko-KR">
                <a:solidFill>
                  <a:srgbClr val="2563A6"/>
                </a:solidFill>
                <a:latin typeface="Malgun Gothic"/>
                <a:ea typeface="Malgun Gothic"/>
              </a:rPr>
              <a:t>결론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11018520" cy="32004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737360"/>
            <a:ext cx="64008" cy="3703320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32688" y="1847088"/>
            <a:ext cx="10195560" cy="35204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0" lang="ko-KR">
                <a:solidFill>
                  <a:srgbClr val="2563A6"/>
                </a:solidFill>
                <a:latin typeface="Malgun Gothic"/>
                <a:ea typeface="Malgun Gothic"/>
              </a:rPr>
              <a:t>분석 결과, 캠페인 유형별 평균 전환율은 모두 약 8%로 비슷했고, 캠페인 기간이 길어져도 평균 노출수와 클릭수가 꾸준히 증가하지는 않았다. 참여 점수와 전환율 사이에서도 뚜렷한 관계가 관찰되지 않았다. 따라서 이번 데이터에서는 캠페인 유형, 기간, 참여 점수만으로 전환율이나 노출수·클릭수의 차이를 설명하기 어렵다.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126480"/>
            <a:ext cx="9601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lang="ko-KR">
                <a:solidFill>
                  <a:srgbClr val="2563A6"/>
                </a:solidFill>
                <a:latin typeface="Malgun Gothic"/>
                <a:ea typeface="Malgun Gothic"/>
              </a:rPr>
              <a:t>데이터 출처: Cloudflare D1 (bike) · bike.cvs.csv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27080" y="6492240"/>
            <a:ext cx="777240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0" lang="ko-KR">
                <a:solidFill>
                  <a:srgbClr val="2563A6"/>
                </a:solidFill>
                <a:latin typeface="Malgun Gothic"/>
                <a:ea typeface="Malgun Gothic"/>
              </a:rPr>
              <a:t>05 / 05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